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23"/>
  </p:notesMasterIdLst>
  <p:handoutMasterIdLst>
    <p:handoutMasterId r:id="rId24"/>
  </p:handoutMasterIdLst>
  <p:sldIdLst>
    <p:sldId id="256" r:id="rId5"/>
    <p:sldId id="261" r:id="rId6"/>
    <p:sldId id="258" r:id="rId7"/>
    <p:sldId id="259" r:id="rId8"/>
    <p:sldId id="260" r:id="rId9"/>
    <p:sldId id="262" r:id="rId10"/>
    <p:sldId id="263" r:id="rId11"/>
    <p:sldId id="264" r:id="rId12"/>
    <p:sldId id="265" r:id="rId13"/>
    <p:sldId id="266" r:id="rId14"/>
    <p:sldId id="270" r:id="rId15"/>
    <p:sldId id="271" r:id="rId16"/>
    <p:sldId id="268" r:id="rId17"/>
    <p:sldId id="269" r:id="rId18"/>
    <p:sldId id="272" r:id="rId19"/>
    <p:sldId id="273" r:id="rId20"/>
    <p:sldId id="274" r:id="rId21"/>
    <p:sldId id="267"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48" autoAdjust="0"/>
  </p:normalViewPr>
  <p:slideViewPr>
    <p:cSldViewPr snapToGrid="0">
      <p:cViewPr varScale="1">
        <p:scale>
          <a:sx n="73" d="100"/>
          <a:sy n="73" d="100"/>
        </p:scale>
        <p:origin x="404" y="3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11/10/2023</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11/10/2023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a:t>
            </a:fld>
            <a:endParaRPr lang="en-US" dirty="0"/>
          </a:p>
        </p:txBody>
      </p:sp>
    </p:spTree>
    <p:extLst>
      <p:ext uri="{BB962C8B-B14F-4D97-AF65-F5344CB8AC3E}">
        <p14:creationId xmlns:p14="http://schemas.microsoft.com/office/powerpoint/2010/main" val="43192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4</a:t>
            </a:fld>
            <a:endParaRPr lang="en-US" dirty="0"/>
          </a:p>
        </p:txBody>
      </p:sp>
    </p:spTree>
    <p:extLst>
      <p:ext uri="{BB962C8B-B14F-4D97-AF65-F5344CB8AC3E}">
        <p14:creationId xmlns:p14="http://schemas.microsoft.com/office/powerpoint/2010/main" val="3505115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5</a:t>
            </a:fld>
            <a:endParaRPr lang="en-US" dirty="0"/>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11/10/2023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11/10/2023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11/10/2023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11/10/2023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11/10/2023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11/10/2023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11/10/2023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11/10/2023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jetbrains.com/pycharm/"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hyperlink" Target="https://www.pygame.org/docs/"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8216" y="8719"/>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482601" y="3605348"/>
            <a:ext cx="11092140" cy="2785215"/>
          </a:xfrm>
        </p:spPr>
        <p:txBody>
          <a:bodyPr>
            <a:noAutofit/>
          </a:bodyPr>
          <a:lstStyle/>
          <a:p>
            <a:r>
              <a:rPr lang="en-US" sz="6000" dirty="0">
                <a:solidFill>
                  <a:schemeClr val="bg1"/>
                </a:solidFill>
              </a:rPr>
              <a:t>GAME DEVELOPMENT using mutual exclusion</a:t>
            </a: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C87DB9-01E1-D00B-23A6-D440102545C3}"/>
              </a:ext>
            </a:extLst>
          </p:cNvPr>
          <p:cNvSpPr txBox="1"/>
          <p:nvPr/>
        </p:nvSpPr>
        <p:spPr>
          <a:xfrm>
            <a:off x="419100" y="774700"/>
            <a:ext cx="11366500" cy="3754874"/>
          </a:xfrm>
          <a:prstGeom prst="rect">
            <a:avLst/>
          </a:prstGeom>
          <a:noFill/>
        </p:spPr>
        <p:txBody>
          <a:bodyPr wrap="square" rtlCol="0">
            <a:spAutoFit/>
          </a:bodyPr>
          <a:lstStyle/>
          <a:p>
            <a:r>
              <a:rPr lang="en-US" sz="2000" b="1" dirty="0"/>
              <a:t>4. Apply Locks to Game Logic:</a:t>
            </a:r>
          </a:p>
          <a:p>
            <a:r>
              <a:rPr lang="en-US" sz="2000" dirty="0"/>
              <a:t>   - Identify parts of your Dino Game code where shared resources are accessed and apply locks to those sections.</a:t>
            </a:r>
          </a:p>
          <a:p>
            <a:endParaRPr lang="en-US" sz="2000" dirty="0"/>
          </a:p>
          <a:p>
            <a:r>
              <a:rPr lang="en-US" sz="2000" b="1" dirty="0"/>
              <a:t>5. Test for Concurrency Issues:</a:t>
            </a:r>
          </a:p>
          <a:p>
            <a:r>
              <a:rPr lang="en-US" sz="2000" dirty="0"/>
              <a:t>   - Test your game with multiple threads or players to identify and fix any issues related to concurrent access.</a:t>
            </a:r>
          </a:p>
          <a:p>
            <a:endParaRPr lang="en-US" sz="2000" dirty="0"/>
          </a:p>
          <a:p>
            <a:r>
              <a:rPr lang="en-US" sz="2000" b="1" dirty="0"/>
              <a:t>6. Optimize and Refine:</a:t>
            </a:r>
          </a:p>
          <a:p>
            <a:r>
              <a:rPr lang="en-US" sz="2000" dirty="0"/>
              <a:t>   - Continuously refine your implementation for efficiency. Consider using finer-grained locks and optimize critical sections.</a:t>
            </a:r>
          </a:p>
          <a:p>
            <a:endParaRPr lang="en-IN" dirty="0"/>
          </a:p>
        </p:txBody>
      </p:sp>
    </p:spTree>
    <p:extLst>
      <p:ext uri="{BB962C8B-B14F-4D97-AF65-F5344CB8AC3E}">
        <p14:creationId xmlns:p14="http://schemas.microsoft.com/office/powerpoint/2010/main" val="324110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DDEC08-42CF-630F-4E2E-158FE533EA55}"/>
              </a:ext>
            </a:extLst>
          </p:cNvPr>
          <p:cNvSpPr txBox="1"/>
          <p:nvPr/>
        </p:nvSpPr>
        <p:spPr>
          <a:xfrm>
            <a:off x="432338" y="1005512"/>
            <a:ext cx="11162761" cy="5816977"/>
          </a:xfrm>
          <a:prstGeom prst="rect">
            <a:avLst/>
          </a:prstGeom>
          <a:noFill/>
        </p:spPr>
        <p:txBody>
          <a:bodyPr wrap="square" rtlCol="0">
            <a:spAutoFit/>
          </a:bodyPr>
          <a:lstStyle/>
          <a:p>
            <a:pPr algn="l"/>
            <a:r>
              <a:rPr lang="en-US" sz="2400" b="0" i="0" dirty="0">
                <a:solidFill>
                  <a:srgbClr val="374151"/>
                </a:solidFill>
                <a:effectLst/>
                <a:latin typeface="Söhne"/>
              </a:rPr>
              <a:t>Creating a game using Python in PyCharm involves several steps. Below is a basic outline to get you started. I'll use the </a:t>
            </a:r>
            <a:r>
              <a:rPr lang="en-US" sz="2400" b="0" i="0" dirty="0" err="1">
                <a:solidFill>
                  <a:srgbClr val="374151"/>
                </a:solidFill>
                <a:effectLst/>
                <a:latin typeface="Söhne"/>
              </a:rPr>
              <a:t>Pygame</a:t>
            </a:r>
            <a:r>
              <a:rPr lang="en-US" sz="2400" b="0" i="0" dirty="0">
                <a:solidFill>
                  <a:srgbClr val="374151"/>
                </a:solidFill>
                <a:effectLst/>
                <a:latin typeface="Söhne"/>
              </a:rPr>
              <a:t> library for simplicity, but there are other game development libraries you can explore as well.</a:t>
            </a:r>
          </a:p>
          <a:p>
            <a:pPr algn="l"/>
            <a:endParaRPr lang="en-US" sz="2400" b="0" i="0" dirty="0">
              <a:solidFill>
                <a:srgbClr val="374151"/>
              </a:solidFill>
              <a:effectLst/>
              <a:latin typeface="Söhne"/>
            </a:endParaRPr>
          </a:p>
          <a:p>
            <a:pPr algn="l"/>
            <a:r>
              <a:rPr lang="en-US" sz="2400" b="1" i="0" dirty="0">
                <a:effectLst/>
                <a:latin typeface="Söhne"/>
              </a:rPr>
              <a:t>Step 1: Install </a:t>
            </a:r>
            <a:r>
              <a:rPr lang="en-US" sz="2400" b="1" i="0" dirty="0" err="1">
                <a:effectLst/>
                <a:latin typeface="Söhne"/>
              </a:rPr>
              <a:t>Pygame</a:t>
            </a:r>
            <a:endParaRPr lang="en-US" sz="2400" b="1" i="0" dirty="0">
              <a:effectLst/>
              <a:latin typeface="Söhne"/>
            </a:endParaRPr>
          </a:p>
          <a:p>
            <a:pPr algn="l"/>
            <a:r>
              <a:rPr lang="en-US" sz="2400" b="0" i="0" dirty="0">
                <a:solidFill>
                  <a:srgbClr val="374151"/>
                </a:solidFill>
                <a:effectLst/>
                <a:latin typeface="Söhne"/>
              </a:rPr>
              <a:t>Before you start, you need to install the </a:t>
            </a:r>
            <a:r>
              <a:rPr lang="en-US" sz="2400" b="0" i="0" dirty="0" err="1">
                <a:solidFill>
                  <a:srgbClr val="374151"/>
                </a:solidFill>
                <a:effectLst/>
                <a:latin typeface="Söhne"/>
              </a:rPr>
              <a:t>Pygame</a:t>
            </a:r>
            <a:r>
              <a:rPr lang="en-US" sz="2400" b="0" i="0" dirty="0">
                <a:solidFill>
                  <a:srgbClr val="374151"/>
                </a:solidFill>
                <a:effectLst/>
                <a:latin typeface="Söhne"/>
              </a:rPr>
              <a:t> library. Open a terminal or command prompt and run:</a:t>
            </a:r>
          </a:p>
          <a:p>
            <a:pPr algn="l"/>
            <a:endParaRPr lang="en-US" sz="2400" b="0" i="0" dirty="0">
              <a:solidFill>
                <a:srgbClr val="374151"/>
              </a:solidFill>
              <a:effectLst/>
              <a:latin typeface="Söhne"/>
            </a:endParaRPr>
          </a:p>
          <a:p>
            <a:pPr algn="l"/>
            <a:endParaRPr lang="en-US" sz="2400" b="1" i="0" dirty="0">
              <a:effectLst/>
              <a:latin typeface="Söhne"/>
            </a:endParaRPr>
          </a:p>
          <a:p>
            <a:pPr algn="l"/>
            <a:endParaRPr lang="en-US" sz="2400" b="1" dirty="0">
              <a:latin typeface="Söhne"/>
            </a:endParaRPr>
          </a:p>
          <a:p>
            <a:pPr algn="l"/>
            <a:r>
              <a:rPr lang="en-US" sz="2400" b="1" i="0" dirty="0">
                <a:effectLst/>
                <a:latin typeface="Söhne"/>
              </a:rPr>
              <a:t>Step 2: Set Up PyCharm</a:t>
            </a:r>
          </a:p>
          <a:p>
            <a:pPr algn="l"/>
            <a:r>
              <a:rPr lang="en-US" sz="2400" b="0" i="0" dirty="0">
                <a:solidFill>
                  <a:srgbClr val="374151"/>
                </a:solidFill>
                <a:effectLst/>
                <a:latin typeface="Söhne"/>
              </a:rPr>
              <a:t>If you haven't already, download and install PyCharm from the </a:t>
            </a:r>
            <a:r>
              <a:rPr lang="en-US" sz="2400" b="0" i="0" u="none" strike="noStrike" dirty="0">
                <a:solidFill>
                  <a:srgbClr val="374151"/>
                </a:solidFill>
                <a:effectLst/>
                <a:latin typeface="Söhne"/>
                <a:hlinkClick r:id="rId2"/>
              </a:rPr>
              <a:t>official website</a:t>
            </a:r>
            <a:r>
              <a:rPr lang="en-US" sz="2400" b="0" i="0" dirty="0">
                <a:solidFill>
                  <a:srgbClr val="374151"/>
                </a:solidFill>
                <a:effectLst/>
                <a:latin typeface="Söhne"/>
              </a:rPr>
              <a:t>. Open PyCharm and create a new Python project.</a:t>
            </a:r>
          </a:p>
          <a:p>
            <a:pPr algn="l"/>
            <a:endParaRPr lang="en-US" sz="2400" b="0" i="0" dirty="0">
              <a:solidFill>
                <a:srgbClr val="374151"/>
              </a:solidFill>
              <a:effectLst/>
              <a:latin typeface="Söhne"/>
            </a:endParaRPr>
          </a:p>
          <a:p>
            <a:pPr algn="l"/>
            <a:endParaRPr lang="en-US" b="0" i="0" dirty="0">
              <a:solidFill>
                <a:srgbClr val="374151"/>
              </a:solidFill>
              <a:effectLst/>
              <a:latin typeface="Söhne"/>
            </a:endParaRPr>
          </a:p>
          <a:p>
            <a:pPr algn="l"/>
            <a:endParaRPr lang="en-US" b="0" i="0" dirty="0">
              <a:solidFill>
                <a:srgbClr val="374151"/>
              </a:solidFill>
              <a:effectLst/>
              <a:latin typeface="Söhne"/>
            </a:endParaRPr>
          </a:p>
        </p:txBody>
      </p:sp>
      <p:pic>
        <p:nvPicPr>
          <p:cNvPr id="10" name="Picture 9">
            <a:extLst>
              <a:ext uri="{FF2B5EF4-FFF2-40B4-BE49-F238E27FC236}">
                <a16:creationId xmlns:a16="http://schemas.microsoft.com/office/drawing/2014/main" id="{23D82463-DEB3-A8CD-5A6B-65128CED8E0A}"/>
              </a:ext>
            </a:extLst>
          </p:cNvPr>
          <p:cNvPicPr>
            <a:picLocks noChangeAspect="1"/>
          </p:cNvPicPr>
          <p:nvPr/>
        </p:nvPicPr>
        <p:blipFill>
          <a:blip r:embed="rId3"/>
          <a:stretch>
            <a:fillRect/>
          </a:stretch>
        </p:blipFill>
        <p:spPr>
          <a:xfrm>
            <a:off x="6416833" y="3290112"/>
            <a:ext cx="4613036" cy="1573718"/>
          </a:xfrm>
          <a:prstGeom prst="rect">
            <a:avLst/>
          </a:prstGeom>
        </p:spPr>
      </p:pic>
    </p:spTree>
    <p:extLst>
      <p:ext uri="{BB962C8B-B14F-4D97-AF65-F5344CB8AC3E}">
        <p14:creationId xmlns:p14="http://schemas.microsoft.com/office/powerpoint/2010/main" val="2530230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5449E2-DD69-B4D8-1CAE-24F3ECEF6359}"/>
              </a:ext>
            </a:extLst>
          </p:cNvPr>
          <p:cNvSpPr txBox="1"/>
          <p:nvPr/>
        </p:nvSpPr>
        <p:spPr>
          <a:xfrm>
            <a:off x="660400" y="977900"/>
            <a:ext cx="10909300" cy="526297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Söhne"/>
              </a:rPr>
              <a:t>Step 3: Create a Python File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74151"/>
                </a:solidFill>
                <a:effectLst/>
                <a:latin typeface="Söhne"/>
              </a:rPr>
              <a:t>In PyCharm, right-click on your project folder, select </a:t>
            </a:r>
            <a:r>
              <a:rPr kumimoji="0" lang="en-US" altLang="en-US" sz="2400" b="1" i="0" u="none" strike="noStrike" cap="none" normalizeH="0" baseline="0" dirty="0">
                <a:ln>
                  <a:noFill/>
                </a:ln>
                <a:solidFill>
                  <a:srgbClr val="374151"/>
                </a:solidFill>
                <a:effectLst/>
                <a:latin typeface="Söhne Mono"/>
              </a:rPr>
              <a:t>New</a:t>
            </a:r>
            <a:r>
              <a:rPr kumimoji="0" lang="en-US" altLang="en-US" sz="2400" b="0" i="0" u="none" strike="noStrike" cap="none" normalizeH="0" baseline="0" dirty="0">
                <a:ln>
                  <a:noFill/>
                </a:ln>
                <a:solidFill>
                  <a:srgbClr val="374151"/>
                </a:solidFill>
                <a:effectLst/>
                <a:latin typeface="Söhne"/>
              </a:rPr>
              <a:t>, and then choose </a:t>
            </a:r>
            <a:r>
              <a:rPr kumimoji="0" lang="en-US" altLang="en-US" sz="2400" b="1" i="0" u="none" strike="noStrike" cap="none" normalizeH="0" baseline="0" dirty="0">
                <a:ln>
                  <a:noFill/>
                </a:ln>
                <a:solidFill>
                  <a:srgbClr val="374151"/>
                </a:solidFill>
                <a:effectLst/>
                <a:latin typeface="Söhne Mono"/>
              </a:rPr>
              <a:t>Python File</a:t>
            </a:r>
            <a:r>
              <a:rPr kumimoji="0" lang="en-US" altLang="en-US" sz="2400" b="0" i="0" u="none" strike="noStrike" cap="none" normalizeH="0" baseline="0" dirty="0">
                <a:ln>
                  <a:noFill/>
                </a:ln>
                <a:solidFill>
                  <a:srgbClr val="374151"/>
                </a:solidFill>
                <a:effectLst/>
                <a:latin typeface="Söhne"/>
              </a:rPr>
              <a:t>. Give your file a name (e.g., </a:t>
            </a:r>
            <a:r>
              <a:rPr kumimoji="0" lang="en-US" altLang="en-US" sz="2400" b="1" i="0" u="none" strike="noStrike" cap="none" normalizeH="0" baseline="0" dirty="0">
                <a:ln>
                  <a:noFill/>
                </a:ln>
                <a:solidFill>
                  <a:srgbClr val="374151"/>
                </a:solidFill>
                <a:effectLst/>
                <a:latin typeface="Söhne Mono"/>
              </a:rPr>
              <a:t>game.py</a:t>
            </a:r>
            <a:r>
              <a:rPr kumimoji="0" lang="en-US" altLang="en-US" sz="2400" b="0" i="0" u="none" strike="noStrike" cap="none" normalizeH="0" baseline="0" dirty="0">
                <a:ln>
                  <a:noFill/>
                </a:ln>
                <a:solidFill>
                  <a:srgbClr val="374151"/>
                </a:solidFill>
                <a:effectLst/>
                <a:latin typeface="Söhne"/>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endParaRPr>
          </a:p>
          <a:p>
            <a:pPr algn="l"/>
            <a:r>
              <a:rPr lang="en-US" sz="2400" b="1" i="0" dirty="0">
                <a:effectLst/>
                <a:latin typeface="Söhne"/>
              </a:rPr>
              <a:t>Step 4: Write Your Game Code</a:t>
            </a:r>
          </a:p>
          <a:p>
            <a:pPr algn="l"/>
            <a:r>
              <a:rPr lang="en-US" sz="2400" b="0" i="0" dirty="0">
                <a:solidFill>
                  <a:srgbClr val="374151"/>
                </a:solidFill>
                <a:effectLst/>
                <a:latin typeface="Söhne"/>
              </a:rPr>
              <a:t>Write the code for your game. Here's a simple example using </a:t>
            </a:r>
            <a:r>
              <a:rPr lang="en-US" sz="2400" b="0" i="0" dirty="0" err="1">
                <a:solidFill>
                  <a:srgbClr val="374151"/>
                </a:solidFill>
                <a:effectLst/>
                <a:latin typeface="Söhne"/>
              </a:rPr>
              <a:t>Pygame</a:t>
            </a:r>
            <a:r>
              <a:rPr lang="en-US" sz="2400" b="0" i="0" dirty="0">
                <a:solidFill>
                  <a:srgbClr val="374151"/>
                </a:solidFill>
                <a:effectLst/>
                <a:latin typeface="Söhne"/>
              </a:rPr>
              <a:t>:</a:t>
            </a:r>
          </a:p>
          <a:p>
            <a:pPr algn="l"/>
            <a:endParaRPr lang="en-US" sz="2400" b="0" i="0" dirty="0">
              <a:solidFill>
                <a:srgbClr val="374151"/>
              </a:solidFill>
              <a:effectLst/>
              <a:latin typeface="Söhne"/>
            </a:endParaRPr>
          </a:p>
          <a:p>
            <a:pPr algn="l"/>
            <a:r>
              <a:rPr lang="en-US" sz="2400" b="1" i="0" dirty="0">
                <a:effectLst/>
                <a:latin typeface="Söhne"/>
              </a:rPr>
              <a:t>Step 5: Run Your Game</a:t>
            </a:r>
          </a:p>
          <a:p>
            <a:pPr algn="l"/>
            <a:r>
              <a:rPr lang="en-US" sz="2400" b="0" i="0" dirty="0">
                <a:solidFill>
                  <a:srgbClr val="374151"/>
                </a:solidFill>
                <a:effectLst/>
                <a:latin typeface="Söhne"/>
              </a:rPr>
              <a:t>Click the green "Run" button in PyCharm to execute your game. You should see a window with a blue rectangle.</a:t>
            </a:r>
          </a:p>
          <a:p>
            <a:pPr algn="l"/>
            <a:endParaRPr lang="en-US" sz="2400" b="0" i="0" dirty="0">
              <a:solidFill>
                <a:srgbClr val="374151"/>
              </a:solidFill>
              <a:effectLst/>
              <a:latin typeface="Söhne"/>
            </a:endParaRPr>
          </a:p>
          <a:p>
            <a:pPr algn="l"/>
            <a:r>
              <a:rPr lang="en-US" sz="2400" b="1" i="0" dirty="0">
                <a:effectLst/>
                <a:latin typeface="Söhne"/>
              </a:rPr>
              <a:t>Step 6: Expand Your Game</a:t>
            </a:r>
          </a:p>
          <a:p>
            <a:pPr algn="l"/>
            <a:r>
              <a:rPr lang="en-US" sz="2400" b="0" i="0" dirty="0">
                <a:solidFill>
                  <a:srgbClr val="374151"/>
                </a:solidFill>
                <a:effectLst/>
                <a:latin typeface="Söhne"/>
              </a:rPr>
              <a:t>Continue building your game by adding more features, images, sounds, and logic. </a:t>
            </a:r>
            <a:r>
              <a:rPr lang="en-US" sz="2400" b="0" i="0" dirty="0" err="1">
                <a:solidFill>
                  <a:srgbClr val="374151"/>
                </a:solidFill>
                <a:effectLst/>
                <a:latin typeface="Söhne"/>
              </a:rPr>
              <a:t>Pygame</a:t>
            </a:r>
            <a:r>
              <a:rPr lang="en-US" sz="2400" b="0" i="0" dirty="0">
                <a:solidFill>
                  <a:srgbClr val="374151"/>
                </a:solidFill>
                <a:effectLst/>
                <a:latin typeface="Söhne"/>
              </a:rPr>
              <a:t> has extensive documentation that can guide you: </a:t>
            </a:r>
            <a:r>
              <a:rPr lang="en-US" sz="2400" b="0" i="0" u="none" strike="noStrike" dirty="0" err="1">
                <a:solidFill>
                  <a:srgbClr val="374151"/>
                </a:solidFill>
                <a:effectLst/>
                <a:latin typeface="Söhne"/>
                <a:hlinkClick r:id="rId2"/>
              </a:rPr>
              <a:t>Pygame</a:t>
            </a:r>
            <a:r>
              <a:rPr lang="en-US" sz="2400" b="0" i="0" u="none" strike="noStrike" dirty="0">
                <a:solidFill>
                  <a:srgbClr val="374151"/>
                </a:solidFill>
                <a:effectLst/>
                <a:latin typeface="Söhne"/>
                <a:hlinkClick r:id="rId2"/>
              </a:rPr>
              <a:t> Documentation</a:t>
            </a:r>
            <a:r>
              <a:rPr lang="en-US" sz="2400" b="0" i="0" dirty="0">
                <a:solidFill>
                  <a:srgbClr val="374151"/>
                </a:solidFill>
                <a:effectLst/>
                <a:latin typeface="Söhne"/>
              </a:rPr>
              <a:t>.</a:t>
            </a:r>
          </a:p>
        </p:txBody>
      </p:sp>
    </p:spTree>
    <p:extLst>
      <p:ext uri="{BB962C8B-B14F-4D97-AF65-F5344CB8AC3E}">
        <p14:creationId xmlns:p14="http://schemas.microsoft.com/office/powerpoint/2010/main" val="3838810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D4044-0C82-9F7A-1D7F-9DB156B3F05C}"/>
              </a:ext>
            </a:extLst>
          </p:cNvPr>
          <p:cNvSpPr>
            <a:spLocks noGrp="1"/>
          </p:cNvSpPr>
          <p:nvPr>
            <p:ph type="title"/>
          </p:nvPr>
        </p:nvSpPr>
        <p:spPr/>
        <p:txBody>
          <a:bodyPr>
            <a:normAutofit/>
          </a:bodyPr>
          <a:lstStyle/>
          <a:p>
            <a:r>
              <a:rPr lang="en-IN" sz="4400" dirty="0"/>
              <a:t>Results:</a:t>
            </a:r>
          </a:p>
        </p:txBody>
      </p:sp>
      <p:pic>
        <p:nvPicPr>
          <p:cNvPr id="4" name="Picture 3">
            <a:extLst>
              <a:ext uri="{FF2B5EF4-FFF2-40B4-BE49-F238E27FC236}">
                <a16:creationId xmlns:a16="http://schemas.microsoft.com/office/drawing/2014/main" id="{7ACF135A-436D-64E9-9939-B252372E336A}"/>
              </a:ext>
            </a:extLst>
          </p:cNvPr>
          <p:cNvPicPr>
            <a:picLocks noChangeAspect="1"/>
          </p:cNvPicPr>
          <p:nvPr/>
        </p:nvPicPr>
        <p:blipFill>
          <a:blip r:embed="rId2"/>
          <a:stretch>
            <a:fillRect/>
          </a:stretch>
        </p:blipFill>
        <p:spPr>
          <a:xfrm>
            <a:off x="2527300" y="1927224"/>
            <a:ext cx="7442200" cy="4651375"/>
          </a:xfrm>
          <a:prstGeom prst="rect">
            <a:avLst/>
          </a:prstGeom>
        </p:spPr>
      </p:pic>
    </p:spTree>
    <p:extLst>
      <p:ext uri="{BB962C8B-B14F-4D97-AF65-F5344CB8AC3E}">
        <p14:creationId xmlns:p14="http://schemas.microsoft.com/office/powerpoint/2010/main" val="1492853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40F4D9-BF59-A399-0058-AD9C1295731A}"/>
              </a:ext>
            </a:extLst>
          </p:cNvPr>
          <p:cNvPicPr>
            <a:picLocks noChangeAspect="1"/>
          </p:cNvPicPr>
          <p:nvPr/>
        </p:nvPicPr>
        <p:blipFill>
          <a:blip r:embed="rId2"/>
          <a:stretch>
            <a:fillRect/>
          </a:stretch>
        </p:blipFill>
        <p:spPr>
          <a:xfrm>
            <a:off x="1536700" y="698500"/>
            <a:ext cx="9334500" cy="5834063"/>
          </a:xfrm>
          <a:prstGeom prst="rect">
            <a:avLst/>
          </a:prstGeom>
        </p:spPr>
      </p:pic>
    </p:spTree>
    <p:extLst>
      <p:ext uri="{BB962C8B-B14F-4D97-AF65-F5344CB8AC3E}">
        <p14:creationId xmlns:p14="http://schemas.microsoft.com/office/powerpoint/2010/main" val="373546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4D7233-2F6C-5D96-7DD7-392BA4BFD35A}"/>
              </a:ext>
            </a:extLst>
          </p:cNvPr>
          <p:cNvPicPr>
            <a:picLocks noChangeAspect="1"/>
          </p:cNvPicPr>
          <p:nvPr/>
        </p:nvPicPr>
        <p:blipFill>
          <a:blip r:embed="rId2"/>
          <a:stretch>
            <a:fillRect/>
          </a:stretch>
        </p:blipFill>
        <p:spPr>
          <a:xfrm>
            <a:off x="1447800" y="727074"/>
            <a:ext cx="9118600" cy="5699125"/>
          </a:xfrm>
          <a:prstGeom prst="rect">
            <a:avLst/>
          </a:prstGeom>
        </p:spPr>
      </p:pic>
    </p:spTree>
    <p:extLst>
      <p:ext uri="{BB962C8B-B14F-4D97-AF65-F5344CB8AC3E}">
        <p14:creationId xmlns:p14="http://schemas.microsoft.com/office/powerpoint/2010/main" val="1027922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FF8357-EE7A-667B-068E-FD437119DAD3}"/>
              </a:ext>
            </a:extLst>
          </p:cNvPr>
          <p:cNvPicPr>
            <a:picLocks noChangeAspect="1"/>
          </p:cNvPicPr>
          <p:nvPr/>
        </p:nvPicPr>
        <p:blipFill>
          <a:blip r:embed="rId2"/>
          <a:stretch>
            <a:fillRect/>
          </a:stretch>
        </p:blipFill>
        <p:spPr>
          <a:xfrm>
            <a:off x="1272542" y="673100"/>
            <a:ext cx="9408158" cy="5880099"/>
          </a:xfrm>
          <a:prstGeom prst="rect">
            <a:avLst/>
          </a:prstGeom>
        </p:spPr>
      </p:pic>
    </p:spTree>
    <p:extLst>
      <p:ext uri="{BB962C8B-B14F-4D97-AF65-F5344CB8AC3E}">
        <p14:creationId xmlns:p14="http://schemas.microsoft.com/office/powerpoint/2010/main" val="275627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hatsApp Video 2023-11-10 at 3.13.37 PM">
            <a:hlinkClick r:id="" action="ppaction://media"/>
            <a:extLst>
              <a:ext uri="{FF2B5EF4-FFF2-40B4-BE49-F238E27FC236}">
                <a16:creationId xmlns:a16="http://schemas.microsoft.com/office/drawing/2014/main" id="{BCCECA4A-6ADA-1758-9E09-A2A9D6898A2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4422" y="741145"/>
            <a:ext cx="11571128" cy="5351647"/>
          </a:xfrm>
          <a:prstGeom prst="rect">
            <a:avLst/>
          </a:prstGeom>
        </p:spPr>
      </p:pic>
    </p:spTree>
    <p:extLst>
      <p:ext uri="{BB962C8B-B14F-4D97-AF65-F5344CB8AC3E}">
        <p14:creationId xmlns:p14="http://schemas.microsoft.com/office/powerpoint/2010/main" val="3659661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5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7436537-8C3B-3EFA-AA57-2CE82240EA24}"/>
              </a:ext>
            </a:extLst>
          </p:cNvPr>
          <p:cNvSpPr txBox="1"/>
          <p:nvPr/>
        </p:nvSpPr>
        <p:spPr>
          <a:xfrm>
            <a:off x="609600" y="2921000"/>
            <a:ext cx="10972800" cy="3262432"/>
          </a:xfrm>
          <a:prstGeom prst="rect">
            <a:avLst/>
          </a:prstGeom>
          <a:noFill/>
        </p:spPr>
        <p:txBody>
          <a:bodyPr wrap="square" rtlCol="0">
            <a:spAutoFit/>
          </a:bodyPr>
          <a:lstStyle/>
          <a:p>
            <a:r>
              <a:rPr lang="en-IN" sz="6600" dirty="0">
                <a:solidFill>
                  <a:schemeClr val="bg1"/>
                </a:solidFill>
              </a:rPr>
              <a:t>THANK YOU</a:t>
            </a:r>
          </a:p>
          <a:p>
            <a:r>
              <a:rPr lang="en-IN" sz="2400" dirty="0">
                <a:solidFill>
                  <a:schemeClr val="bg1"/>
                </a:solidFill>
              </a:rPr>
              <a:t>PRESENTED BY:</a:t>
            </a:r>
          </a:p>
          <a:p>
            <a:endParaRPr lang="en-IN" sz="2000" dirty="0">
              <a:solidFill>
                <a:schemeClr val="bg1"/>
              </a:solidFill>
            </a:endParaRPr>
          </a:p>
          <a:p>
            <a:pPr algn="ctr"/>
            <a:r>
              <a:rPr lang="en-IN" sz="3200" dirty="0">
                <a:solidFill>
                  <a:schemeClr val="bg1"/>
                </a:solidFill>
              </a:rPr>
              <a:t>SAIDINESH         :RA2211029010016</a:t>
            </a:r>
          </a:p>
          <a:p>
            <a:pPr algn="ctr"/>
            <a:r>
              <a:rPr lang="en-IN" sz="3200" dirty="0">
                <a:solidFill>
                  <a:schemeClr val="bg1"/>
                </a:solidFill>
              </a:rPr>
              <a:t>NAGA KIRAN    :RA2211028010230</a:t>
            </a:r>
          </a:p>
          <a:p>
            <a:pPr algn="ctr"/>
            <a:r>
              <a:rPr lang="en-IN" sz="3200" dirty="0">
                <a:solidFill>
                  <a:schemeClr val="bg1"/>
                </a:solidFill>
              </a:rPr>
              <a:t>RAHUL              :RA2211029010024</a:t>
            </a:r>
          </a:p>
        </p:txBody>
      </p:sp>
      <p:pic>
        <p:nvPicPr>
          <p:cNvPr id="3074" name="Picture 2" descr="Google Chrome dinosaur game Python bot. | by Taras Rumezhak | Becoming  Human: Artificial Intelligence Magazine">
            <a:extLst>
              <a:ext uri="{FF2B5EF4-FFF2-40B4-BE49-F238E27FC236}">
                <a16:creationId xmlns:a16="http://schemas.microsoft.com/office/drawing/2014/main" id="{F12BEFD5-6FAE-C70C-9F96-F1D6D9F59C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259" b="32593"/>
          <a:stretch/>
        </p:blipFill>
        <p:spPr bwMode="auto">
          <a:xfrm>
            <a:off x="2743200" y="825500"/>
            <a:ext cx="6096000" cy="199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52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D248D6C-EA89-13D0-3821-C3C5B2B5067D}"/>
              </a:ext>
            </a:extLst>
          </p:cNvPr>
          <p:cNvSpPr>
            <a:spLocks noGrp="1"/>
          </p:cNvSpPr>
          <p:nvPr>
            <p:ph type="title"/>
          </p:nvPr>
        </p:nvSpPr>
        <p:spPr/>
        <p:txBody>
          <a:bodyPr>
            <a:normAutofit/>
          </a:bodyPr>
          <a:lstStyle/>
          <a:p>
            <a:pPr marL="457200" indent="-457200">
              <a:buFont typeface="Wingdings" panose="05000000000000000000" pitchFamily="2" charset="2"/>
              <a:buChar char="v"/>
            </a:pPr>
            <a:r>
              <a:rPr lang="en-IN" sz="4800" dirty="0"/>
              <a:t>CONTENTS:</a:t>
            </a:r>
          </a:p>
        </p:txBody>
      </p:sp>
      <p:sp>
        <p:nvSpPr>
          <p:cNvPr id="5" name="Content Placeholder 4">
            <a:extLst>
              <a:ext uri="{FF2B5EF4-FFF2-40B4-BE49-F238E27FC236}">
                <a16:creationId xmlns:a16="http://schemas.microsoft.com/office/drawing/2014/main" id="{6707A309-F50C-4461-9F88-4210FF0DDAAD}"/>
              </a:ext>
            </a:extLst>
          </p:cNvPr>
          <p:cNvSpPr>
            <a:spLocks noGrp="1"/>
          </p:cNvSpPr>
          <p:nvPr>
            <p:ph idx="4294967295"/>
          </p:nvPr>
        </p:nvSpPr>
        <p:spPr>
          <a:xfrm>
            <a:off x="478972" y="2138862"/>
            <a:ext cx="11029950" cy="3678238"/>
          </a:xfrm>
        </p:spPr>
        <p:txBody>
          <a:bodyPr>
            <a:normAutofit fontScale="85000" lnSpcReduction="20000"/>
          </a:bodyPr>
          <a:lstStyle/>
          <a:p>
            <a:pPr>
              <a:buFont typeface="Wingdings" panose="05000000000000000000" pitchFamily="2" charset="2"/>
              <a:buChar char="q"/>
            </a:pPr>
            <a:r>
              <a:rPr lang="en-IN" sz="3300" dirty="0"/>
              <a:t>1.Abstract</a:t>
            </a:r>
          </a:p>
          <a:p>
            <a:pPr>
              <a:buFont typeface="Wingdings" panose="05000000000000000000" pitchFamily="2" charset="2"/>
              <a:buChar char="q"/>
            </a:pPr>
            <a:r>
              <a:rPr lang="en-IN" sz="3300" dirty="0"/>
              <a:t>2.Introduction</a:t>
            </a:r>
          </a:p>
          <a:p>
            <a:pPr>
              <a:buFont typeface="Wingdings" panose="05000000000000000000" pitchFamily="2" charset="2"/>
              <a:buChar char="q"/>
            </a:pPr>
            <a:r>
              <a:rPr lang="en-IN" sz="3300" dirty="0"/>
              <a:t>3.literature survey</a:t>
            </a:r>
          </a:p>
          <a:p>
            <a:pPr>
              <a:buFont typeface="Wingdings" panose="05000000000000000000" pitchFamily="2" charset="2"/>
              <a:buChar char="q"/>
            </a:pPr>
            <a:r>
              <a:rPr lang="en-IN" sz="3300" dirty="0"/>
              <a:t>4.System Requirements</a:t>
            </a:r>
          </a:p>
          <a:p>
            <a:pPr>
              <a:buFont typeface="Wingdings" panose="05000000000000000000" pitchFamily="2" charset="2"/>
              <a:buChar char="q"/>
            </a:pPr>
            <a:r>
              <a:rPr lang="en-IN" sz="3300" dirty="0"/>
              <a:t>5.Implementation</a:t>
            </a:r>
          </a:p>
          <a:p>
            <a:pPr>
              <a:buFont typeface="Wingdings" panose="05000000000000000000" pitchFamily="2" charset="2"/>
              <a:buChar char="q"/>
            </a:pPr>
            <a:r>
              <a:rPr lang="en-IN" sz="3300" dirty="0"/>
              <a:t>6.Results</a:t>
            </a:r>
          </a:p>
          <a:p>
            <a:pPr>
              <a:buFont typeface="Wingdings" panose="05000000000000000000" pitchFamily="2" charset="2"/>
              <a:buChar char="q"/>
            </a:pPr>
            <a:r>
              <a:rPr lang="en-IN" sz="3300" dirty="0"/>
              <a:t>7.conclusion</a:t>
            </a:r>
          </a:p>
          <a:p>
            <a:endParaRPr lang="en-IN" dirty="0"/>
          </a:p>
        </p:txBody>
      </p:sp>
      <p:pic>
        <p:nvPicPr>
          <p:cNvPr id="2050" name="Picture 2">
            <a:extLst>
              <a:ext uri="{FF2B5EF4-FFF2-40B4-BE49-F238E27FC236}">
                <a16:creationId xmlns:a16="http://schemas.microsoft.com/office/drawing/2014/main" id="{08A616F3-7C49-FF17-8F64-E958167882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3947" y="2491537"/>
            <a:ext cx="5679547" cy="2972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342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Abstract of the project</a:t>
            </a:r>
          </a:p>
        </p:txBody>
      </p:sp>
      <p:sp>
        <p:nvSpPr>
          <p:cNvPr id="6" name="Content Placeholder 5">
            <a:extLst>
              <a:ext uri="{FF2B5EF4-FFF2-40B4-BE49-F238E27FC236}">
                <a16:creationId xmlns:a16="http://schemas.microsoft.com/office/drawing/2014/main" id="{BC4CB512-91EF-3A64-748E-7F072343F592}"/>
              </a:ext>
            </a:extLst>
          </p:cNvPr>
          <p:cNvSpPr>
            <a:spLocks noGrp="1"/>
          </p:cNvSpPr>
          <p:nvPr>
            <p:ph sz="half" idx="1"/>
          </p:nvPr>
        </p:nvSpPr>
        <p:spPr>
          <a:xfrm>
            <a:off x="581193" y="2228003"/>
            <a:ext cx="11029616" cy="3633047"/>
          </a:xfrm>
        </p:spPr>
        <p:txBody>
          <a:bodyPr>
            <a:normAutofit/>
          </a:bodyPr>
          <a:lstStyle/>
          <a:p>
            <a:r>
              <a:rPr lang="en-US" sz="2400" dirty="0"/>
              <a:t>Mutual exclusion is a fundamental concept in computer science and concurrent programming, ensuring that only one process or thread can access a critical section of code at any given time. </a:t>
            </a:r>
          </a:p>
          <a:p>
            <a:r>
              <a:rPr lang="en-US" sz="2400" dirty="0"/>
              <a:t>In the context of game development, mutual exclusion plays a crucial role in maintaining game integrity and preventing conflicts between players. </a:t>
            </a:r>
          </a:p>
          <a:p>
            <a:r>
              <a:rPr lang="en-US" sz="2400" b="0" i="0" dirty="0">
                <a:solidFill>
                  <a:srgbClr val="374151"/>
                </a:solidFill>
                <a:effectLst/>
                <a:latin typeface="Söhne"/>
              </a:rPr>
              <a:t>The "dino game" we are referring to is likely the game that appears in the Google Chrome web browser when there's no internet connection. In this game, a dinosaur character runs across the screen, and the player can make it jump over obstacles.</a:t>
            </a:r>
            <a:endParaRPr lang="en-IN" sz="2400" dirty="0"/>
          </a:p>
        </p:txBody>
      </p:sp>
    </p:spTree>
    <p:extLst>
      <p:ext uri="{BB962C8B-B14F-4D97-AF65-F5344CB8AC3E}">
        <p14:creationId xmlns:p14="http://schemas.microsoft.com/office/powerpoint/2010/main" val="497607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grpSp>
        <p:nvGrpSpPr>
          <p:cNvPr id="15" name="Group 1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4" name="Title 3">
            <a:extLst>
              <a:ext uri="{FF2B5EF4-FFF2-40B4-BE49-F238E27FC236}">
                <a16:creationId xmlns:a16="http://schemas.microsoft.com/office/drawing/2014/main" id="{7F968525-A9A8-FC3D-DF09-FFDA8D877B35}"/>
              </a:ext>
            </a:extLst>
          </p:cNvPr>
          <p:cNvSpPr>
            <a:spLocks noGrp="1"/>
          </p:cNvSpPr>
          <p:nvPr>
            <p:ph type="title"/>
          </p:nvPr>
        </p:nvSpPr>
        <p:spPr/>
        <p:txBody>
          <a:bodyPr>
            <a:normAutofit/>
          </a:bodyPr>
          <a:lstStyle/>
          <a:p>
            <a:r>
              <a:rPr lang="en-IN" sz="4800" dirty="0"/>
              <a:t>Introduction:</a:t>
            </a:r>
          </a:p>
        </p:txBody>
      </p:sp>
      <p:sp>
        <p:nvSpPr>
          <p:cNvPr id="7" name="Content Placeholder 6">
            <a:extLst>
              <a:ext uri="{FF2B5EF4-FFF2-40B4-BE49-F238E27FC236}">
                <a16:creationId xmlns:a16="http://schemas.microsoft.com/office/drawing/2014/main" id="{2EF44966-BBDE-E90C-42C9-E2DB59E9BAA2}"/>
              </a:ext>
            </a:extLst>
          </p:cNvPr>
          <p:cNvSpPr>
            <a:spLocks noGrp="1"/>
          </p:cNvSpPr>
          <p:nvPr>
            <p:ph idx="1"/>
          </p:nvPr>
        </p:nvSpPr>
        <p:spPr>
          <a:xfrm>
            <a:off x="581191" y="1869473"/>
            <a:ext cx="7291357" cy="4034938"/>
          </a:xfrm>
        </p:spPr>
        <p:txBody>
          <a:bodyPr>
            <a:noAutofit/>
          </a:bodyPr>
          <a:lstStyle/>
          <a:p>
            <a:r>
              <a:rPr lang="en-US" sz="2000" b="0" i="0" dirty="0">
                <a:solidFill>
                  <a:schemeClr val="bg1"/>
                </a:solidFill>
                <a:effectLst/>
                <a:latin typeface="Söhne"/>
              </a:rPr>
              <a:t>In a multiplayer version, you would need to manage access to shared data (like scores, game state, etc.) to prevent race conditions and data corruption. This is where mutual exclusion mechanisms, such as locks or semaphores, would come into play.</a:t>
            </a:r>
          </a:p>
          <a:p>
            <a:r>
              <a:rPr lang="en-US" sz="2000" dirty="0">
                <a:solidFill>
                  <a:schemeClr val="bg1"/>
                </a:solidFill>
                <a:latin typeface="Söhne"/>
              </a:rPr>
              <a:t>I</a:t>
            </a:r>
            <a:r>
              <a:rPr lang="en-US" sz="2000" b="0" i="0" dirty="0">
                <a:solidFill>
                  <a:schemeClr val="bg1"/>
                </a:solidFill>
                <a:effectLst/>
                <a:latin typeface="Söhne"/>
              </a:rPr>
              <a:t>f you had multiple dinosaurs on the screen or if there were shared resources (such as a scoring system) that different parts of the program needed to access simultaneously, you need to implement mutual exclusion to prevent conflicts and ensure the proper functioning of the game.</a:t>
            </a:r>
            <a:endParaRPr lang="en-IN" sz="2000" dirty="0">
              <a:solidFill>
                <a:schemeClr val="bg1"/>
              </a:solidFill>
            </a:endParaRPr>
          </a:p>
        </p:txBody>
      </p:sp>
    </p:spTree>
    <p:extLst>
      <p:ext uri="{BB962C8B-B14F-4D97-AF65-F5344CB8AC3E}">
        <p14:creationId xmlns:p14="http://schemas.microsoft.com/office/powerpoint/2010/main" val="4209322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7E73C-2B1A-4602-BFBE-CFE1E55D9B38}"/>
              </a:ext>
            </a:extLst>
          </p:cNvPr>
          <p:cNvSpPr>
            <a:spLocks noGrp="1"/>
          </p:cNvSpPr>
          <p:nvPr>
            <p:ph type="title"/>
          </p:nvPr>
        </p:nvSpPr>
        <p:spPr/>
        <p:txBody>
          <a:bodyPr>
            <a:normAutofit/>
          </a:bodyPr>
          <a:lstStyle/>
          <a:p>
            <a:r>
              <a:rPr lang="en-US" sz="4400" dirty="0"/>
              <a:t>LITERATURE SURVEY:</a:t>
            </a:r>
            <a:endParaRPr lang="en-US" dirty="0">
              <a:solidFill>
                <a:srgbClr val="FFFFFF"/>
              </a:solidFill>
            </a:endParaRP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4294967295"/>
          </p:nvPr>
        </p:nvSpPr>
        <p:spPr>
          <a:xfrm>
            <a:off x="480100" y="1780902"/>
            <a:ext cx="7610163" cy="4271555"/>
          </a:xfrm>
        </p:spPr>
        <p:txBody>
          <a:bodyPr>
            <a:normAutofit/>
          </a:bodyPr>
          <a:lstStyle/>
          <a:p>
            <a:r>
              <a:rPr lang="en-US" sz="2000" dirty="0"/>
              <a:t> Book Title: “Operating System Concepts" </a:t>
            </a:r>
          </a:p>
          <a:p>
            <a:r>
              <a:rPr lang="en-US" sz="2000" dirty="0"/>
              <a:t> Authors: ABRAHAM SILBERSCHATZ, PETER BAER GALVIN, GREG GAGNE </a:t>
            </a:r>
          </a:p>
          <a:p>
            <a:r>
              <a:rPr lang="en-US" sz="2000" dirty="0"/>
              <a:t> Edition: TENTH </a:t>
            </a:r>
          </a:p>
          <a:p>
            <a:r>
              <a:rPr lang="en-US" sz="2000" dirty="0"/>
              <a:t> Publisher: WILEY </a:t>
            </a:r>
          </a:p>
          <a:p>
            <a:r>
              <a:rPr lang="en-US" sz="2000" dirty="0"/>
              <a:t> We referred to this book to understand what is Mutual Exclusion, Critical Section and how to use these concepts to write a code for a game</a:t>
            </a:r>
            <a:endParaRPr lang="en-US" sz="2000" dirty="0">
              <a:solidFill>
                <a:schemeClr val="bg2"/>
              </a:solidFill>
            </a:endParaRPr>
          </a:p>
        </p:txBody>
      </p:sp>
      <p:pic>
        <p:nvPicPr>
          <p:cNvPr id="1026" name="Picture 2">
            <a:extLst>
              <a:ext uri="{FF2B5EF4-FFF2-40B4-BE49-F238E27FC236}">
                <a16:creationId xmlns:a16="http://schemas.microsoft.com/office/drawing/2014/main" id="{657CEA3A-3616-0058-2E85-4683F1054D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7035" y="2054132"/>
            <a:ext cx="2916555" cy="4166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1347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B2EBF8-6D61-ED55-AC8B-7FCC912A5AAF}"/>
              </a:ext>
            </a:extLst>
          </p:cNvPr>
          <p:cNvSpPr txBox="1"/>
          <p:nvPr/>
        </p:nvSpPr>
        <p:spPr>
          <a:xfrm>
            <a:off x="1114696" y="1053735"/>
            <a:ext cx="8943704" cy="4832092"/>
          </a:xfrm>
          <a:prstGeom prst="rect">
            <a:avLst/>
          </a:prstGeom>
          <a:noFill/>
        </p:spPr>
        <p:txBody>
          <a:bodyPr wrap="square" rtlCol="0">
            <a:spAutoFit/>
          </a:bodyPr>
          <a:lstStyle/>
          <a:p>
            <a:r>
              <a:rPr lang="en-US" sz="2800" b="1" dirty="0"/>
              <a:t>Game Development Books </a:t>
            </a:r>
            <a:r>
              <a:rPr lang="en-US" sz="2800" dirty="0"/>
              <a:t>– </a:t>
            </a:r>
          </a:p>
          <a:p>
            <a:r>
              <a:rPr lang="en-US" sz="2800" dirty="0"/>
              <a:t>Titles:"</a:t>
            </a:r>
            <a:r>
              <a:rPr lang="en-US" sz="2800" dirty="0" err="1"/>
              <a:t>GameEngine</a:t>
            </a:r>
            <a:r>
              <a:rPr lang="en-US" sz="2800" dirty="0"/>
              <a:t> Architecture" by Jason Gregory can be helpful.</a:t>
            </a:r>
          </a:p>
          <a:p>
            <a:endParaRPr lang="en-US" sz="2800" dirty="0"/>
          </a:p>
          <a:p>
            <a:r>
              <a:rPr lang="en-IN" sz="2800" b="1" dirty="0"/>
              <a:t>Paper Title</a:t>
            </a:r>
            <a:r>
              <a:rPr lang="en-IN" sz="2800" dirty="0"/>
              <a:t>: “A Review of various Mutual Exclusion Algorithms in Distributed Environment” </a:t>
            </a:r>
          </a:p>
          <a:p>
            <a:endParaRPr lang="en-IN" sz="2800" dirty="0"/>
          </a:p>
          <a:p>
            <a:r>
              <a:rPr lang="en-IN" sz="2800" dirty="0"/>
              <a:t>● </a:t>
            </a:r>
            <a:r>
              <a:rPr lang="en-IN" sz="2800" b="1" dirty="0"/>
              <a:t>Authors: </a:t>
            </a:r>
            <a:r>
              <a:rPr lang="en-IN" sz="2800" dirty="0"/>
              <a:t>NISHA YADAV, SUDHA YADAV, SONAM MANDIRATTA</a:t>
            </a:r>
          </a:p>
          <a:p>
            <a:endParaRPr lang="en-IN" sz="2800" dirty="0"/>
          </a:p>
          <a:p>
            <a:r>
              <a:rPr lang="en-IN" sz="2800" dirty="0"/>
              <a:t> ● Publication Year: 2015</a:t>
            </a:r>
          </a:p>
        </p:txBody>
      </p:sp>
    </p:spTree>
    <p:extLst>
      <p:ext uri="{BB962C8B-B14F-4D97-AF65-F5344CB8AC3E}">
        <p14:creationId xmlns:p14="http://schemas.microsoft.com/office/powerpoint/2010/main" val="2354383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42366-34F3-C1D4-5BC7-D901CEA70D6E}"/>
              </a:ext>
            </a:extLst>
          </p:cNvPr>
          <p:cNvSpPr>
            <a:spLocks noGrp="1"/>
          </p:cNvSpPr>
          <p:nvPr>
            <p:ph type="title"/>
          </p:nvPr>
        </p:nvSpPr>
        <p:spPr/>
        <p:txBody>
          <a:bodyPr>
            <a:normAutofit/>
          </a:bodyPr>
          <a:lstStyle/>
          <a:p>
            <a:r>
              <a:rPr lang="en-IN" sz="4800" dirty="0"/>
              <a:t>System requirements:</a:t>
            </a:r>
          </a:p>
        </p:txBody>
      </p:sp>
      <p:sp>
        <p:nvSpPr>
          <p:cNvPr id="3" name="TextBox 2">
            <a:extLst>
              <a:ext uri="{FF2B5EF4-FFF2-40B4-BE49-F238E27FC236}">
                <a16:creationId xmlns:a16="http://schemas.microsoft.com/office/drawing/2014/main" id="{D7059383-B9C1-CCA8-EB72-4FC0629E26AE}"/>
              </a:ext>
            </a:extLst>
          </p:cNvPr>
          <p:cNvSpPr txBox="1"/>
          <p:nvPr/>
        </p:nvSpPr>
        <p:spPr>
          <a:xfrm>
            <a:off x="809897" y="2168434"/>
            <a:ext cx="9779725" cy="4370427"/>
          </a:xfrm>
          <a:prstGeom prst="rect">
            <a:avLst/>
          </a:prstGeom>
          <a:noFill/>
        </p:spPr>
        <p:txBody>
          <a:bodyPr wrap="square" rtlCol="0">
            <a:spAutoFit/>
          </a:bodyPr>
          <a:lstStyle/>
          <a:p>
            <a:endParaRPr lang="en-US" sz="2000" dirty="0"/>
          </a:p>
          <a:p>
            <a:r>
              <a:rPr lang="en-US" sz="2000" b="1" dirty="0"/>
              <a:t>1. Operating System:</a:t>
            </a:r>
          </a:p>
          <a:p>
            <a:r>
              <a:rPr lang="en-US" sz="2000" dirty="0"/>
              <a:t>   - The Dino Game is a web-based game and is platform-independent. It should work on various operating systems, including Windows, macOS, Linux, and Chrome OS.</a:t>
            </a:r>
          </a:p>
          <a:p>
            <a:endParaRPr lang="en-US" sz="2000" dirty="0"/>
          </a:p>
          <a:p>
            <a:r>
              <a:rPr lang="en-US" sz="2000" b="1" dirty="0"/>
              <a:t>2. Web Browser:</a:t>
            </a:r>
          </a:p>
          <a:p>
            <a:r>
              <a:rPr lang="en-US" sz="2000" dirty="0"/>
              <a:t>   - The game is designed to run in the Google Chrome web browser. It may also work in other modern browsers, but it's specifically optimized for Chrome.</a:t>
            </a:r>
          </a:p>
          <a:p>
            <a:endParaRPr lang="en-US" sz="2000" dirty="0"/>
          </a:p>
          <a:p>
            <a:r>
              <a:rPr lang="en-US" sz="2000" b="1" dirty="0"/>
              <a:t>3. Internet Connectivity:</a:t>
            </a:r>
          </a:p>
          <a:p>
            <a:r>
              <a:rPr lang="en-US" sz="2000" dirty="0"/>
              <a:t>   - While the game is often associated with offline play (when there is no internet connection available), having a functional internet connection to load the initial page where the game is hosted is required.</a:t>
            </a:r>
          </a:p>
          <a:p>
            <a:endParaRPr lang="en-US" dirty="0"/>
          </a:p>
        </p:txBody>
      </p:sp>
    </p:spTree>
    <p:extLst>
      <p:ext uri="{BB962C8B-B14F-4D97-AF65-F5344CB8AC3E}">
        <p14:creationId xmlns:p14="http://schemas.microsoft.com/office/powerpoint/2010/main" val="4034598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317E5F-34BB-6C54-2FBC-6FC4D80743C6}"/>
              </a:ext>
            </a:extLst>
          </p:cNvPr>
          <p:cNvSpPr txBox="1"/>
          <p:nvPr/>
        </p:nvSpPr>
        <p:spPr>
          <a:xfrm>
            <a:off x="818606" y="900611"/>
            <a:ext cx="10128068" cy="5324535"/>
          </a:xfrm>
          <a:prstGeom prst="rect">
            <a:avLst/>
          </a:prstGeom>
          <a:noFill/>
        </p:spPr>
        <p:txBody>
          <a:bodyPr wrap="square" rtlCol="0">
            <a:spAutoFit/>
          </a:bodyPr>
          <a:lstStyle/>
          <a:p>
            <a:r>
              <a:rPr lang="en-US" sz="2000" b="1" dirty="0"/>
              <a:t>4. Browser Version:</a:t>
            </a:r>
          </a:p>
          <a:p>
            <a:r>
              <a:rPr lang="en-US" sz="2000" dirty="0"/>
              <a:t>   - The Dino Game may have specific optimizations for certain versions of the Chrome browser. It's recommended to use an up-to-date version of Google Chrome for the best experience.</a:t>
            </a:r>
          </a:p>
          <a:p>
            <a:endParaRPr lang="en-US" sz="2000" dirty="0"/>
          </a:p>
          <a:p>
            <a:r>
              <a:rPr lang="en-US" sz="2000" b="1" dirty="0"/>
              <a:t>5. Hardware:</a:t>
            </a:r>
          </a:p>
          <a:p>
            <a:r>
              <a:rPr lang="en-US" sz="2000" dirty="0"/>
              <a:t>   - The Dino Game is lightweight and does not require high-end hardware. It should run smoothly on most modern computers, laptops, and even on some mobile devices.</a:t>
            </a:r>
          </a:p>
          <a:p>
            <a:endParaRPr lang="en-US" sz="2000" b="1" dirty="0"/>
          </a:p>
          <a:p>
            <a:r>
              <a:rPr lang="en-US" sz="2000" b="1" dirty="0"/>
              <a:t>6. Browser Settings:</a:t>
            </a:r>
          </a:p>
          <a:p>
            <a:r>
              <a:rPr lang="en-US" sz="2000" dirty="0"/>
              <a:t>   - Ensure that JavaScript is enabled in your browser settings, as the game relies on this scripting language for its functionality.</a:t>
            </a:r>
          </a:p>
          <a:p>
            <a:endParaRPr lang="en-US" sz="2000" dirty="0"/>
          </a:p>
          <a:p>
            <a:pPr algn="l"/>
            <a:r>
              <a:rPr lang="en-US" sz="2000" b="1" i="0" dirty="0">
                <a:solidFill>
                  <a:srgbClr val="374151"/>
                </a:solidFill>
                <a:effectLst/>
              </a:rPr>
              <a:t>7. Graphics Card:</a:t>
            </a:r>
          </a:p>
          <a:p>
            <a:pPr algn="l">
              <a:buFont typeface="Arial" panose="020B0604020202020204" pitchFamily="34" charset="0"/>
              <a:buChar char="•"/>
            </a:pPr>
            <a:r>
              <a:rPr lang="en-US" sz="2000" b="0" i="0" dirty="0">
                <a:solidFill>
                  <a:srgbClr val="374151"/>
                </a:solidFill>
                <a:effectLst/>
              </a:rPr>
              <a:t>The Dino Game does not have high graphics demands, and it can run on systems with     integrated graphics or basic dedicated graphics cards.</a:t>
            </a:r>
          </a:p>
          <a:p>
            <a:pPr algn="l">
              <a:buFont typeface="Arial" panose="020B0604020202020204" pitchFamily="34" charset="0"/>
              <a:buChar char="•"/>
            </a:pPr>
            <a:r>
              <a:rPr lang="en-US" sz="2000" b="0" i="0" dirty="0">
                <a:solidFill>
                  <a:srgbClr val="374151"/>
                </a:solidFill>
                <a:effectLst/>
              </a:rPr>
              <a:t>Any modern graphics card capable of rendering 2D graphics should be sufficient.</a:t>
            </a:r>
          </a:p>
          <a:p>
            <a:endParaRPr lang="en-US" sz="2000" dirty="0"/>
          </a:p>
        </p:txBody>
      </p:sp>
    </p:spTree>
    <p:extLst>
      <p:ext uri="{BB962C8B-B14F-4D97-AF65-F5344CB8AC3E}">
        <p14:creationId xmlns:p14="http://schemas.microsoft.com/office/powerpoint/2010/main" val="35440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8598E-A5B5-019C-928A-550230FAA30C}"/>
              </a:ext>
            </a:extLst>
          </p:cNvPr>
          <p:cNvSpPr>
            <a:spLocks noGrp="1"/>
          </p:cNvSpPr>
          <p:nvPr>
            <p:ph type="title"/>
          </p:nvPr>
        </p:nvSpPr>
        <p:spPr/>
        <p:txBody>
          <a:bodyPr>
            <a:normAutofit/>
          </a:bodyPr>
          <a:lstStyle/>
          <a:p>
            <a:r>
              <a:rPr lang="en-IN" sz="3600" dirty="0"/>
              <a:t>Implementation:</a:t>
            </a:r>
          </a:p>
        </p:txBody>
      </p:sp>
      <p:sp>
        <p:nvSpPr>
          <p:cNvPr id="3" name="TextBox 2">
            <a:extLst>
              <a:ext uri="{FF2B5EF4-FFF2-40B4-BE49-F238E27FC236}">
                <a16:creationId xmlns:a16="http://schemas.microsoft.com/office/drawing/2014/main" id="{9BD02D10-8756-440F-AA05-8BC075CE476A}"/>
              </a:ext>
            </a:extLst>
          </p:cNvPr>
          <p:cNvSpPr txBox="1"/>
          <p:nvPr/>
        </p:nvSpPr>
        <p:spPr>
          <a:xfrm>
            <a:off x="575894" y="2187890"/>
            <a:ext cx="10747272" cy="4093428"/>
          </a:xfrm>
          <a:prstGeom prst="rect">
            <a:avLst/>
          </a:prstGeom>
          <a:noFill/>
        </p:spPr>
        <p:txBody>
          <a:bodyPr wrap="square" rtlCol="0">
            <a:spAutoFit/>
          </a:bodyPr>
          <a:lstStyle/>
          <a:p>
            <a:r>
              <a:rPr lang="en-US" sz="2000" dirty="0"/>
              <a:t>steps for implementing mutual exclusion in a Dino Game:</a:t>
            </a:r>
          </a:p>
          <a:p>
            <a:endParaRPr lang="en-US" sz="2000" dirty="0"/>
          </a:p>
          <a:p>
            <a:r>
              <a:rPr lang="en-US" sz="2000" b="1" dirty="0"/>
              <a:t>1. Identify Shared Resources:</a:t>
            </a:r>
          </a:p>
          <a:p>
            <a:r>
              <a:rPr lang="en-US" sz="2000" dirty="0"/>
              <a:t>   - Identify the variables or data that multiple parts of your game might access or modify concurrently, such as scores or game state.</a:t>
            </a:r>
          </a:p>
          <a:p>
            <a:endParaRPr lang="en-US" sz="2000" dirty="0"/>
          </a:p>
          <a:p>
            <a:r>
              <a:rPr lang="en-US" sz="2000" b="1" dirty="0"/>
              <a:t>2. Choose a Synchronization Mechanism:</a:t>
            </a:r>
          </a:p>
          <a:p>
            <a:r>
              <a:rPr lang="en-US" sz="2000" dirty="0"/>
              <a:t>   - Pick a synchronization tool like locks or semaphores to control access to shared resources.</a:t>
            </a:r>
          </a:p>
          <a:p>
            <a:endParaRPr lang="en-US" sz="2000" dirty="0"/>
          </a:p>
          <a:p>
            <a:r>
              <a:rPr lang="en-US" sz="2000" b="1" dirty="0"/>
              <a:t>3. Implement Locking Mechanisms:</a:t>
            </a:r>
          </a:p>
          <a:p>
            <a:r>
              <a:rPr lang="en-US" sz="2000" dirty="0"/>
              <a:t>   - Use locks to protect critical sections of your code. Acquire the lock before entering a critical section and release it afterward.</a:t>
            </a:r>
          </a:p>
          <a:p>
            <a:endParaRPr lang="en-US" sz="2000" dirty="0"/>
          </a:p>
        </p:txBody>
      </p:sp>
    </p:spTree>
    <p:extLst>
      <p:ext uri="{BB962C8B-B14F-4D97-AF65-F5344CB8AC3E}">
        <p14:creationId xmlns:p14="http://schemas.microsoft.com/office/powerpoint/2010/main" val="2558316905"/>
      </p:ext>
    </p:extLst>
  </p:cSld>
  <p:clrMapOvr>
    <a:masterClrMapping/>
  </p:clrMapOvr>
</p:sld>
</file>

<file path=ppt/theme/theme1.xml><?xml version="1.0" encoding="utf-8"?>
<a:theme xmlns:a="http://schemas.openxmlformats.org/drawingml/2006/main" name="Custom">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potx" id="{08D75CB0-AD9B-4834-8559-901094BB0ABE}" vid="{3B3EDB20-B381-4B6C-99AC-7C5CDA2B40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792209EB-3212-4116-B574-D1F56C7C49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42D3C2F-55A5-48C0-9D5A-95C7FF0389D0}">
  <ds:schemaRefs>
    <ds:schemaRef ds:uri="http://schemas.microsoft.com/sharepoint/v3/contenttype/forms"/>
  </ds:schemaRefs>
</ds:datastoreItem>
</file>

<file path=customXml/itemProps3.xml><?xml version="1.0" encoding="utf-8"?>
<ds:datastoreItem xmlns:ds="http://schemas.openxmlformats.org/officeDocument/2006/customXml" ds:itemID="{3791575F-4C21-47C4-8D13-EB9BE66B536F}">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Tech design</Template>
  <TotalTime>190</TotalTime>
  <Words>1033</Words>
  <Application>Microsoft Office PowerPoint</Application>
  <PresentationFormat>Widescreen</PresentationFormat>
  <Paragraphs>103</Paragraphs>
  <Slides>18</Slides>
  <Notes>4</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Gill Sans MT</vt:lpstr>
      <vt:lpstr>Söhne</vt:lpstr>
      <vt:lpstr>Söhne Mono</vt:lpstr>
      <vt:lpstr>Wingdings</vt:lpstr>
      <vt:lpstr>Wingdings 2</vt:lpstr>
      <vt:lpstr>Custom</vt:lpstr>
      <vt:lpstr>GAME DEVELOPMENT using mutual exclusion</vt:lpstr>
      <vt:lpstr>CONTENTS:</vt:lpstr>
      <vt:lpstr>Abstract of the project</vt:lpstr>
      <vt:lpstr>Introduction:</vt:lpstr>
      <vt:lpstr>LITERATURE SURVEY:</vt:lpstr>
      <vt:lpstr>PowerPoint Presentation</vt:lpstr>
      <vt:lpstr>System requirements:</vt:lpstr>
      <vt:lpstr>PowerPoint Presentation</vt:lpstr>
      <vt:lpstr>Implementation:</vt:lpstr>
      <vt:lpstr>PowerPoint Presentation</vt:lpstr>
      <vt:lpstr>PowerPoint Presentation</vt:lpstr>
      <vt:lpstr>PowerPoint Presentation</vt:lpstr>
      <vt:lpstr>Results: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DEVELOPMENT using mutual exclusion</dc:title>
  <dc:creator>Sai Dinesh Pappala</dc:creator>
  <cp:lastModifiedBy>Sai Dinesh Pappala</cp:lastModifiedBy>
  <cp:revision>2</cp:revision>
  <dcterms:created xsi:type="dcterms:W3CDTF">2023-11-10T06:41:51Z</dcterms:created>
  <dcterms:modified xsi:type="dcterms:W3CDTF">2023-11-10T09:55:11Z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